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0.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 id="2147484299" r:id="rId14"/>
  </p:sldMasterIdLst>
  <p:notesMasterIdLst>
    <p:notesMasterId r:id="rId40"/>
  </p:notesMasterIdLst>
  <p:handoutMasterIdLst>
    <p:handoutMasterId r:id="rId41"/>
  </p:handoutMasterIdLst>
  <p:sldIdLst>
    <p:sldId id="793" r:id="rId15"/>
    <p:sldId id="1011" r:id="rId16"/>
    <p:sldId id="959" r:id="rId17"/>
    <p:sldId id="1008" r:id="rId18"/>
    <p:sldId id="960" r:id="rId19"/>
    <p:sldId id="989" r:id="rId20"/>
    <p:sldId id="991" r:id="rId21"/>
    <p:sldId id="1017" r:id="rId22"/>
    <p:sldId id="277" r:id="rId23"/>
    <p:sldId id="992" r:id="rId24"/>
    <p:sldId id="278" r:id="rId25"/>
    <p:sldId id="1055" r:id="rId26"/>
    <p:sldId id="1048" r:id="rId27"/>
    <p:sldId id="1034" r:id="rId28"/>
    <p:sldId id="1026" r:id="rId29"/>
    <p:sldId id="1027" r:id="rId30"/>
    <p:sldId id="288" r:id="rId31"/>
    <p:sldId id="1877" r:id="rId32"/>
    <p:sldId id="261" r:id="rId33"/>
    <p:sldId id="1014" r:id="rId34"/>
    <p:sldId id="1878" r:id="rId35"/>
    <p:sldId id="1051" r:id="rId36"/>
    <p:sldId id="1875" r:id="rId37"/>
    <p:sldId id="1882" r:id="rId38"/>
    <p:sldId id="1883" r:id="rId3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9E32BF-7D7C-4607-97F6-911912DC9ED1}">
          <p14:sldIdLst>
            <p14:sldId id="793"/>
            <p14:sldId id="1011"/>
            <p14:sldId id="959"/>
            <p14:sldId id="1008"/>
            <p14:sldId id="960"/>
            <p14:sldId id="989"/>
            <p14:sldId id="991"/>
            <p14:sldId id="1017"/>
            <p14:sldId id="277"/>
            <p14:sldId id="992"/>
            <p14:sldId id="278"/>
            <p14:sldId id="1055"/>
            <p14:sldId id="1048"/>
            <p14:sldId id="1034"/>
            <p14:sldId id="1026"/>
            <p14:sldId id="1027"/>
            <p14:sldId id="288"/>
            <p14:sldId id="1877"/>
            <p14:sldId id="261"/>
            <p14:sldId id="1014"/>
            <p14:sldId id="1878"/>
            <p14:sldId id="1051"/>
            <p14:sldId id="1875"/>
            <p14:sldId id="1882"/>
            <p14:sldId id="188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9" d="100"/>
          <a:sy n="109" d="100"/>
        </p:scale>
        <p:origin x="390" y="7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9/28/2018</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9/28/2018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9/28/2018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13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14</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9/28/2018 14:57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754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9/28/2018 14:57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9/28/2018 14:57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9/28/2018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9/28/2018 14:56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9/28/2018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9/28/2018 14:56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9/28/2018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9/28/2018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9/28/2018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9/28/2018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9/28/2018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9/28/2018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01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05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29247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5750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82562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2907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869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595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457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9034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7312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823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72087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5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5572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6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55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96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1909386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632338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9/28/2018</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theme" Target="../theme/theme10.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theme" Target="../theme/theme11.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7.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7.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6.png"/><Relationship Id="rId8"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theme" Target="../theme/theme8.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9.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18488265"/>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9/28/2018</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5.xml"/><Relationship Id="rId5" Type="http://schemas.microsoft.com/office/2007/relationships/hdphoto" Target="../media/hdphoto2.wdp"/><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999" b="0" i="0" u="none" strike="noStrike" kern="1200" cap="none" spc="-204" normalizeH="0" baseline="0" noProof="0" dirty="0">
                <a:ln>
                  <a:noFill/>
                </a:ln>
                <a:solidFill>
                  <a:srgbClr val="FFFFFF"/>
                </a:solidFill>
                <a:effectLst/>
                <a:uLnTx/>
                <a:uFillTx/>
                <a:latin typeface="Arial"/>
                <a:ea typeface="+mn-ea"/>
                <a:cs typeface="Arial"/>
              </a:rPr>
              <a:t>.NET</a:t>
            </a:r>
            <a:r>
              <a:rPr kumimoji="0" sz="1999" b="0" i="0" u="none" strike="noStrike" kern="1200" cap="none" spc="-185" normalizeH="0" baseline="0" noProof="0" dirty="0">
                <a:ln>
                  <a:noFill/>
                </a:ln>
                <a:solidFill>
                  <a:srgbClr val="FFFFFF"/>
                </a:solidFill>
                <a:effectLst/>
                <a:uLnTx/>
                <a:uFillTx/>
                <a:latin typeface="Arial"/>
                <a:ea typeface="+mn-ea"/>
                <a:cs typeface="Arial"/>
              </a:rPr>
              <a:t> </a:t>
            </a:r>
            <a:r>
              <a:rPr kumimoji="0" sz="1999" b="0" i="0" u="none" strike="noStrike" kern="1200" cap="none" spc="-95" normalizeH="0" baseline="0" noProof="0" dirty="0">
                <a:ln>
                  <a:noFill/>
                </a:ln>
                <a:solidFill>
                  <a:srgbClr val="FFFFFF"/>
                </a:solidFill>
                <a:effectLst/>
                <a:uLnTx/>
                <a:uFillTx/>
                <a:latin typeface="Arial"/>
                <a:ea typeface="+mn-ea"/>
                <a:cs typeface="Arial"/>
              </a:rPr>
              <a:t>Framework</a:t>
            </a:r>
            <a:endParaRPr kumimoji="0" sz="1999" b="0" i="0" u="none" strike="noStrike" kern="1200" cap="none" spc="0" normalizeH="0" baseline="0" noProof="0">
              <a:ln>
                <a:noFill/>
              </a:ln>
              <a:solidFill>
                <a:srgbClr val="FFFFFF"/>
              </a:solidFill>
              <a:effectLst/>
              <a:uLnTx/>
              <a:uFillTx/>
              <a:latin typeface="Arial"/>
              <a:ea typeface="+mn-ea"/>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999" b="0" i="0" u="none" strike="noStrike" kern="1200" cap="none" spc="-75" normalizeH="0" baseline="0" noProof="0" dirty="0">
                <a:ln>
                  <a:noFill/>
                </a:ln>
                <a:solidFill>
                  <a:srgbClr val="FFFFFF"/>
                </a:solidFill>
                <a:effectLst/>
                <a:uLnTx/>
                <a:uFillTx/>
                <a:latin typeface="Arial"/>
                <a:ea typeface="+mn-ea"/>
                <a:cs typeface="Arial"/>
              </a:rPr>
              <a:t>Windows</a:t>
            </a:r>
            <a:r>
              <a:rPr kumimoji="0" sz="1999" b="0" i="0" u="none" strike="noStrike" kern="1200" cap="none" spc="-200" normalizeH="0" baseline="0" noProof="0" dirty="0">
                <a:ln>
                  <a:noFill/>
                </a:ln>
                <a:solidFill>
                  <a:srgbClr val="FFFFFF"/>
                </a:solidFill>
                <a:effectLst/>
                <a:uLnTx/>
                <a:uFillTx/>
                <a:latin typeface="Arial"/>
                <a:ea typeface="+mn-ea"/>
                <a:cs typeface="Arial"/>
              </a:rPr>
              <a:t> </a:t>
            </a:r>
            <a:r>
              <a:rPr kumimoji="0" sz="1999" b="0" i="0" u="none" strike="noStrike" kern="1200" cap="none" spc="-120" normalizeH="0" baseline="0" noProof="0" dirty="0">
                <a:ln>
                  <a:noFill/>
                </a:ln>
                <a:solidFill>
                  <a:srgbClr val="FFFFFF"/>
                </a:solidFill>
                <a:effectLst/>
                <a:uLnTx/>
                <a:uFillTx/>
                <a:latin typeface="Arial"/>
                <a:ea typeface="+mn-ea"/>
                <a:cs typeface="Arial"/>
              </a:rPr>
              <a:t>Phone</a:t>
            </a:r>
            <a:endParaRPr kumimoji="0" sz="1999" b="0" i="0" u="none" strike="noStrike" kern="1200" cap="none" spc="0" normalizeH="0" baseline="0" noProof="0">
              <a:ln>
                <a:noFill/>
              </a:ln>
              <a:solidFill>
                <a:srgbClr val="FFFFFF"/>
              </a:solidFill>
              <a:effectLst/>
              <a:uLnTx/>
              <a:uFillTx/>
              <a:latin typeface="Arial"/>
              <a:ea typeface="+mn-ea"/>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999" b="0" i="0" u="none" strike="noStrike" kern="1200" cap="none" spc="-75" normalizeH="0" baseline="0" noProof="0" dirty="0">
                <a:ln>
                  <a:noFill/>
                </a:ln>
                <a:solidFill>
                  <a:srgbClr val="FFFFFF"/>
                </a:solidFill>
                <a:effectLst/>
                <a:uLnTx/>
                <a:uFillTx/>
                <a:latin typeface="Arial"/>
                <a:ea typeface="+mn-ea"/>
                <a:cs typeface="Arial"/>
              </a:rPr>
              <a:t>Windows</a:t>
            </a:r>
            <a:r>
              <a:rPr kumimoji="0" sz="1999" b="0" i="0" u="none" strike="noStrike" kern="1200" cap="none" spc="-185" normalizeH="0" baseline="0" noProof="0" dirty="0">
                <a:ln>
                  <a:noFill/>
                </a:ln>
                <a:solidFill>
                  <a:srgbClr val="FFFFFF"/>
                </a:solidFill>
                <a:effectLst/>
                <a:uLnTx/>
                <a:uFillTx/>
                <a:latin typeface="Arial"/>
                <a:ea typeface="+mn-ea"/>
                <a:cs typeface="Arial"/>
              </a:rPr>
              <a:t> </a:t>
            </a:r>
            <a:r>
              <a:rPr kumimoji="0" sz="1999" b="0" i="0" u="none" strike="noStrike" kern="1200" cap="none" spc="-95" normalizeH="0" baseline="0" noProof="0" dirty="0">
                <a:ln>
                  <a:noFill/>
                </a:ln>
                <a:solidFill>
                  <a:srgbClr val="FFFFFF"/>
                </a:solidFill>
                <a:effectLst/>
                <a:uLnTx/>
                <a:uFillTx/>
                <a:latin typeface="Arial"/>
                <a:ea typeface="+mn-ea"/>
                <a:cs typeface="Arial"/>
              </a:rPr>
              <a:t>Universal</a:t>
            </a:r>
            <a:endParaRPr kumimoji="0" sz="1999"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1875662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245" normalizeH="0" baseline="0" noProof="0" dirty="0">
                <a:ln>
                  <a:noFill/>
                </a:ln>
                <a:solidFill>
                  <a:srgbClr val="FFFFFF"/>
                </a:solidFill>
                <a:effectLst/>
                <a:uLnTx/>
                <a:uFillTx/>
                <a:latin typeface="Segoe UI Light"/>
                <a:ea typeface="+mn-ea"/>
                <a:cs typeface="Arial"/>
              </a:rPr>
              <a:t>Standard is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55" normalizeH="0" baseline="0" noProof="0" dirty="0">
                <a:ln>
                  <a:noFill/>
                </a:ln>
                <a:solidFill>
                  <a:srgbClr val="FFFFFF"/>
                </a:solidFill>
                <a:effectLst/>
                <a:uLnTx/>
                <a:uFillTx/>
                <a:latin typeface="Segoe UI Light"/>
                <a:ea typeface="+mn-ea"/>
                <a:cs typeface="Arial"/>
              </a:rPr>
              <a:t>specification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200" normalizeH="0" baseline="0" noProof="0" dirty="0">
                <a:ln>
                  <a:noFill/>
                </a:ln>
                <a:solidFill>
                  <a:srgbClr val="FFFFFF"/>
                </a:solidFill>
                <a:effectLst/>
                <a:uLnTx/>
                <a:uFillTx/>
                <a:latin typeface="Segoe UI Light"/>
                <a:ea typeface="+mn-ea"/>
                <a:cs typeface="Arial"/>
              </a:rPr>
              <a:t>represents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90" normalizeH="0" baseline="0" noProof="0" dirty="0">
                <a:ln>
                  <a:noFill/>
                </a:ln>
                <a:solidFill>
                  <a:srgbClr val="FFFFFF"/>
                </a:solidFill>
                <a:effectLst/>
                <a:uLnTx/>
                <a:uFillTx/>
                <a:latin typeface="Segoe UI Light"/>
                <a:ea typeface="+mn-ea"/>
                <a:cs typeface="Arial"/>
              </a:rPr>
              <a:t>set </a:t>
            </a:r>
            <a:r>
              <a:rPr kumimoji="0" lang="en-US" sz="4200" b="0" i="0" u="none" strike="noStrike" kern="1200" cap="none" spc="-10" normalizeH="0" baseline="0" noProof="0" dirty="0">
                <a:ln>
                  <a:noFill/>
                </a:ln>
                <a:solidFill>
                  <a:srgbClr val="FFFFFF"/>
                </a:solidFill>
                <a:effectLst/>
                <a:uLnTx/>
                <a:uFillTx/>
                <a:latin typeface="Segoe UI Light"/>
                <a:ea typeface="+mn-ea"/>
                <a:cs typeface="Arial"/>
              </a:rPr>
              <a:t>of </a:t>
            </a:r>
            <a:r>
              <a:rPr kumimoji="0" lang="en-US" sz="4200" b="0" i="0" u="none" strike="noStrike" kern="1200" cap="none" spc="-450" normalizeH="0" baseline="0" noProof="0" dirty="0">
                <a:ln>
                  <a:noFill/>
                </a:ln>
                <a:solidFill>
                  <a:srgbClr val="FFFFFF"/>
                </a:solidFill>
                <a:effectLst/>
                <a:uLnTx/>
                <a:uFillTx/>
                <a:latin typeface="Segoe UI Light"/>
                <a:ea typeface="+mn-ea"/>
                <a:cs typeface="Arial"/>
              </a:rPr>
              <a:t>APIs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all </a:t>
            </a:r>
            <a:r>
              <a:rPr kumimoji="0" lang="en-US" sz="4200" b="0" i="0" u="none" strike="noStrike" kern="1200" cap="none" spc="-495"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90" normalizeH="0" baseline="0" noProof="0" dirty="0">
                <a:ln>
                  <a:noFill/>
                </a:ln>
                <a:solidFill>
                  <a:srgbClr val="FFFFFF"/>
                </a:solidFill>
                <a:effectLst/>
                <a:uLnTx/>
                <a:uFillTx/>
                <a:latin typeface="Segoe UI Light"/>
                <a:ea typeface="+mn-ea"/>
                <a:cs typeface="Arial"/>
              </a:rPr>
              <a:t>have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to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implement.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315" normalizeH="0" baseline="0" noProof="0" dirty="0">
                <a:ln>
                  <a:noFill/>
                </a:ln>
                <a:solidFill>
                  <a:srgbClr val="FFFFFF"/>
                </a:solidFill>
                <a:effectLst/>
                <a:uLnTx/>
                <a:uFillTx/>
                <a:latin typeface="Segoe UI Light"/>
                <a:ea typeface="+mn-ea"/>
                <a:cs typeface="Arial"/>
              </a:rPr>
              <a:t>This  </a:t>
            </a:r>
            <a:r>
              <a:rPr kumimoji="0" lang="en-US" sz="4200" b="0" i="0" u="none" strike="noStrike" kern="1200" cap="none" spc="-135" normalizeH="0" baseline="0" noProof="0" dirty="0">
                <a:ln>
                  <a:noFill/>
                </a:ln>
                <a:solidFill>
                  <a:srgbClr val="FFFFFF"/>
                </a:solidFill>
                <a:effectLst/>
                <a:uLnTx/>
                <a:uFillTx/>
                <a:latin typeface="Segoe UI Light"/>
                <a:ea typeface="+mn-ea"/>
                <a:cs typeface="Arial"/>
              </a:rPr>
              <a:t>unifies </a:t>
            </a:r>
            <a:r>
              <a:rPr kumimoji="0" lang="en-US" sz="4200" b="0" i="0" u="none" strike="noStrike" kern="1200" cap="none" spc="-55" normalizeH="0" baseline="0" noProof="0" dirty="0">
                <a:ln>
                  <a:noFill/>
                </a:ln>
                <a:solidFill>
                  <a:srgbClr val="FFFFFF"/>
                </a:solidFill>
                <a:effectLst/>
                <a:uLnTx/>
                <a:uFillTx/>
                <a:latin typeface="Segoe UI Light"/>
                <a:ea typeface="+mn-ea"/>
                <a:cs typeface="Arial"/>
              </a:rPr>
              <a:t>the </a:t>
            </a: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25" normalizeH="0" baseline="0" noProof="0" dirty="0">
                <a:ln>
                  <a:noFill/>
                </a:ln>
                <a:solidFill>
                  <a:srgbClr val="FFFFFF"/>
                </a:solidFill>
                <a:effectLst/>
                <a:uLnTx/>
                <a:uFillTx/>
                <a:latin typeface="Segoe UI Light"/>
                <a:ea typeface="+mn-ea"/>
                <a:cs typeface="Arial"/>
              </a:rPr>
              <a:t>and</a:t>
            </a:r>
            <a:r>
              <a:rPr kumimoji="0" lang="en-US" sz="4200" b="0" i="0" u="none" strike="noStrike" kern="1200" cap="none" spc="-430" normalizeH="0" baseline="0" noProof="0" dirty="0">
                <a:ln>
                  <a:noFill/>
                </a:ln>
                <a:solidFill>
                  <a:srgbClr val="FFFFFF"/>
                </a:solidFill>
                <a:effectLst/>
                <a:uLnTx/>
                <a:uFillTx/>
                <a:latin typeface="Segoe UI Light"/>
                <a:ea typeface="+mn-ea"/>
                <a:cs typeface="Arial"/>
              </a:rPr>
              <a:t> </a:t>
            </a:r>
            <a:r>
              <a:rPr kumimoji="0" lang="en-US" sz="4200" b="0" i="0" u="none" strike="noStrike" kern="1200" cap="none" spc="-185" normalizeH="0" baseline="0" noProof="0" dirty="0">
                <a:ln>
                  <a:noFill/>
                </a:ln>
                <a:solidFill>
                  <a:srgbClr val="FFFFFF"/>
                </a:solidFill>
                <a:effectLst/>
                <a:uLnTx/>
                <a:uFillTx/>
                <a:latin typeface="Segoe UI Light"/>
                <a:ea typeface="+mn-ea"/>
                <a:cs typeface="Arial"/>
              </a:rPr>
              <a:t>prevents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future </a:t>
            </a:r>
            <a:r>
              <a:rPr kumimoji="0" lang="en-US" sz="4200" b="0" i="0" u="none" strike="noStrike" kern="1200" cap="none" spc="-120" normalizeH="0" baseline="0" noProof="0" dirty="0">
                <a:ln>
                  <a:noFill/>
                </a:ln>
                <a:solidFill>
                  <a:srgbClr val="FFFFFF"/>
                </a:solidFill>
                <a:effectLst/>
                <a:uLnTx/>
                <a:uFillTx/>
                <a:latin typeface="Segoe UI Light"/>
                <a:ea typeface="+mn-ea"/>
                <a:cs typeface="Arial"/>
              </a:rPr>
              <a:t>fragmentation. </a:t>
            </a:r>
            <a:endParaRPr kumimoji="0" lang="en-US" sz="42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a:ln>
                    <a:noFill/>
                  </a:ln>
                  <a:solidFill>
                    <a:srgbClr val="FFFFFF"/>
                  </a:solidFill>
                  <a:effectLst/>
                  <a:uLnTx/>
                  <a:uFillTx/>
                  <a:latin typeface="Segoe UI"/>
                  <a:ea typeface="+mn-ea"/>
                  <a:cs typeface="+mn-cs"/>
                </a:rPr>
                <a:t>Primitives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Collections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Reflection</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Interop</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Linq</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a:ln>
                    <a:noFill/>
                  </a:ln>
                  <a:solidFill>
                    <a:srgbClr val="FFFFFF"/>
                  </a:solidFill>
                  <a:effectLst/>
                  <a:uLnTx/>
                  <a:uFillTx/>
                  <a:latin typeface="Segoe UI"/>
                  <a:ea typeface="+mn-ea"/>
                  <a:cs typeface="+mn-cs"/>
                </a:rPr>
                <a:t>Threads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Thread Pool</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Tasks</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a:ln>
                    <a:noFill/>
                  </a:ln>
                  <a:solidFill>
                    <a:srgbClr val="FFFFFF"/>
                  </a:solidFill>
                  <a:effectLst/>
                  <a:uLnTx/>
                  <a:uFillTx/>
                  <a:latin typeface="Segoe UI"/>
                  <a:ea typeface="+mn-ea"/>
                  <a:cs typeface="+mn-cs"/>
                </a:rPr>
                <a:t>Files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Compression</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MMF</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a:ln>
                    <a:noFill/>
                  </a:ln>
                  <a:solidFill>
                    <a:srgbClr val="FFFFFF"/>
                  </a:solidFill>
                  <a:effectLst/>
                  <a:uLnTx/>
                  <a:uFillTx/>
                  <a:latin typeface="Segoe UI"/>
                  <a:ea typeface="+mn-ea"/>
                  <a:cs typeface="+mn-cs"/>
                </a:rPr>
                <a:t>Sockets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HTTP</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Mail</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WebSockets</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err="1">
                  <a:ln>
                    <a:noFill/>
                  </a:ln>
                  <a:solidFill>
                    <a:srgbClr val="FFFFFF"/>
                  </a:solidFill>
                  <a:effectLst/>
                  <a:uLnTx/>
                  <a:uFillTx/>
                  <a:latin typeface="Segoe UI"/>
                  <a:ea typeface="+mn-ea"/>
                  <a:cs typeface="+mn-cs"/>
                </a:rPr>
                <a:t>BinaryFormatter</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Data </a:t>
              </a:r>
              <a:r>
                <a:rPr kumimoji="0" lang="fr-FR" sz="1764" b="0" i="0" u="none" strike="noStrike" kern="0" cap="none" spc="0" normalizeH="0" baseline="0" noProof="0" err="1">
                  <a:ln>
                    <a:noFill/>
                  </a:ln>
                  <a:solidFill>
                    <a:srgbClr val="FFFFFF"/>
                  </a:solidFill>
                  <a:effectLst/>
                  <a:uLnTx/>
                  <a:uFillTx/>
                  <a:latin typeface="Segoe UI"/>
                  <a:ea typeface="+mn-ea"/>
                  <a:cs typeface="+mn-cs"/>
                </a:rPr>
                <a:t>Contract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XML</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err="1">
                  <a:ln>
                    <a:noFill/>
                  </a:ln>
                  <a:solidFill>
                    <a:srgbClr val="FFFFFF"/>
                  </a:solidFill>
                  <a:effectLst/>
                  <a:uLnTx/>
                  <a:uFillTx/>
                  <a:latin typeface="Segoe UI"/>
                  <a:ea typeface="+mn-ea"/>
                  <a:cs typeface="+mn-cs"/>
                </a:rPr>
                <a:t>XLinq</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XML Document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XPath</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Schema</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XSL</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185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2381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32719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22653</TotalTime>
  <Words>2165</Words>
  <Application>Microsoft Office PowerPoint</Application>
  <PresentationFormat>Custom</PresentationFormat>
  <Paragraphs>276</Paragraphs>
  <Slides>25</Slides>
  <Notes>19</Notes>
  <HiddenSlides>0</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25</vt:i4>
      </vt:variant>
    </vt:vector>
  </HeadingPairs>
  <TitlesOfParts>
    <vt:vector size="52" baseType="lpstr">
      <vt:lpstr>ＭＳ Ｐゴシック</vt:lpstr>
      <vt:lpstr>Arial</vt:lpstr>
      <vt:lpstr>Arial Black</vt:lpstr>
      <vt:lpstr>Avenir LT Pro 45 Book</vt:lpstr>
      <vt:lpstr>Calibri</vt:lpstr>
      <vt:lpstr>Calibri Light</vt:lpstr>
      <vt:lpstr>Consolas</vt:lpstr>
      <vt:lpstr>Haettenschweiler</vt:lpstr>
      <vt:lpstr>Segoe Semibold</vt:lpstr>
      <vt:lpstr>Segoe UI</vt:lpstr>
      <vt:lpstr>Segoe UI Light</vt:lpstr>
      <vt:lpstr>Segoe UI Semibold</vt:lpstr>
      <vt:lpstr>Segoe UI Semilight</vt:lpstr>
      <vt:lpstr>Segoe UI Symbol</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2_Lagash_Template_MetroStyle</vt:lpstr>
      <vt:lpstr>.NET Core Workshop </vt:lpstr>
      <vt:lpstr>.NET: the family gets bigger</vt:lpstr>
      <vt:lpstr>.NET Runtimes</vt:lpstr>
      <vt:lpstr>Languages</vt:lpstr>
      <vt:lpstr>.NET Command Line Interface (CLI)</vt:lpstr>
      <vt:lpstr>Development Tools</vt:lpstr>
      <vt:lpstr>ASP.NET Core</vt:lpstr>
      <vt:lpstr>ASP.NET Core and the modern web</vt:lpstr>
      <vt:lpstr>PowerPoint Presentation</vt:lpstr>
      <vt:lpstr>Middleware</vt:lpstr>
      <vt:lpstr>PowerPoint Presentation</vt:lpstr>
      <vt:lpstr>ASP.NET Core MVC</vt:lpstr>
      <vt:lpstr>Models, Views, and Controllers</vt:lpstr>
      <vt:lpstr>Web APIs</vt:lpstr>
      <vt:lpstr>Data Access</vt:lpstr>
      <vt:lpstr>Deploy</vt:lpstr>
      <vt:lpstr>PowerPoint Presentation</vt:lpstr>
      <vt:lpstr>.NET yesterday—app models and libraries</vt:lpstr>
      <vt:lpstr>Code Sharing – Portable Class Library</vt:lpstr>
      <vt:lpstr>.NET today</vt:lpstr>
      <vt:lpstr>.NET Standard</vt:lpstr>
      <vt:lpstr>APIs in .NET Standard 2.0</vt:lpstr>
      <vt:lpstr>https://github.com/dotnet/core</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751</cp:revision>
  <dcterms:created xsi:type="dcterms:W3CDTF">2012-02-15T23:39:54Z</dcterms:created>
  <dcterms:modified xsi:type="dcterms:W3CDTF">2018-09-28T18:04:10Z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